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99" r:id="rId3"/>
    <p:sldId id="300" r:id="rId4"/>
    <p:sldId id="301" r:id="rId5"/>
    <p:sldId id="302" r:id="rId6"/>
    <p:sldId id="346" r:id="rId7"/>
    <p:sldId id="358" r:id="rId8"/>
    <p:sldId id="347" r:id="rId9"/>
    <p:sldId id="359" r:id="rId10"/>
    <p:sldId id="348" r:id="rId11"/>
    <p:sldId id="349" r:id="rId12"/>
    <p:sldId id="350" r:id="rId13"/>
    <p:sldId id="351" r:id="rId14"/>
    <p:sldId id="352" r:id="rId15"/>
    <p:sldId id="307" r:id="rId16"/>
    <p:sldId id="353" r:id="rId17"/>
    <p:sldId id="357" r:id="rId18"/>
    <p:sldId id="324" r:id="rId19"/>
    <p:sldId id="308" r:id="rId20"/>
    <p:sldId id="355" r:id="rId21"/>
    <p:sldId id="354" r:id="rId22"/>
    <p:sldId id="356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48" y="7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385BF-C91A-4D56-827E-ED1E3F6B1DB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96C24-2AB3-417B-89FC-3F3426AB6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25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61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39451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D3C8727-5DE9-354D-A9E2-3C9E5E8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86AD2D70-CCC1-D440-81A5-0CE52710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C0B93CC-6492-B144-9414-2AB9E455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27DB21A-A2D1-7E4F-8376-33E2E04D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869EA35-02DD-4244-AE2A-3743F046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4659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A9B5CAF3-79B7-F84F-BDE3-156BAF358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D2752EEE-8623-4E4D-8ED2-F4179F56F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B1280A4-93A9-B74E-9D95-C83CFB69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9010087-4D18-C24A-9A63-1FCCFBF8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D6251F34-B9BA-B146-B92A-A4B19131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11221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05967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2AC3F441-55D4-7C42-AFDB-0280D0CE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93C5892-E24B-E543-A3FC-5A575D60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BC678650-6EC3-4243-A232-8CC94B43B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A83767E-4F33-B648-AB9C-B0670512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2A2E14A8-9080-C241-B83B-0771E221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97704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0A5E09E-615F-3147-929A-0EBF58CF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EA5D806-9F0A-8741-973B-917B8EE7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7CE73599-95C0-EB48-888C-59E447F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8CE5709D-552F-6648-9E22-942268D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2EBF9201-EC6C-4543-AD12-9A956862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5376529-48C0-754F-A463-CE962E79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00598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87EDEB8-3EDA-324D-917E-BB93E3BA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2435A64-21B8-944E-B4A9-C576CC3FA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D38452F8-2B4C-B247-BCBD-650FFB9C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F922CA05-82B3-7844-8ED1-DFED950F9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8BDA412A-954F-ED4A-94C1-644262C25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58AB8DE6-9407-7B49-AB5F-DC85BC1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0B6C7010-65C3-3B47-8FB0-A72C0A24C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F5286188-5D12-054D-AB63-9012D1A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4137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F96DFB13-EA5A-C149-9053-1DD7A8EE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EDA839A8-F359-D148-9C4A-BE2B87A8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908F5578-E670-CB44-A2F2-B20ACA46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87F6FFB3-9DDE-AD44-A99D-546A76FE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18029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D816FD12-40F4-8C47-97A4-F0EFDEDF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9BDEC7CD-124C-8F46-9718-3EFA4EE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C8580159-D8F0-AE46-8990-1D77121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38897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8E2EC56-5F84-B743-B323-793CED1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11AA26CC-268A-7545-BC61-E7A81DB1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FE636F42-AF83-2842-9653-F2C45F74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FBC385FF-F30B-9948-9F70-A82DB96C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8EE0C620-1E82-1746-9752-D9523567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ABCB8AD-58D7-F245-A7B7-31C7BFFE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51989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3017034-70EE-B848-8948-B0A04D73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9F14AB5-ED60-8145-8104-3C0FD636E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890E2C8F-8899-854A-9364-5FD5798C8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BE68E28-FBE6-2749-A16E-677EC6E8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DD3958AD-4DBD-2641-A198-2806836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EA96EEFA-3652-B84D-834E-4291C801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177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1995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6pKIFsc7NQ?feature=oembed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hkl97?x=1qqt&amp;i=2tig8t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app.goo.gl/5xmegoyJ91ZN5NSd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C6pKIFsc7NQ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9.emf"/><Relationship Id="rId7" Type="http://schemas.openxmlformats.org/officeDocument/2006/relationships/image" Target="../media/image12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6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과 온라인 학습 자료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15" y="169745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24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E917171-C867-452B-AE79-D47D3BAF7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3271706" cy="8414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034D94E-F531-4613-A0C2-C3B182A47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117" y="809341"/>
            <a:ext cx="6818719" cy="53567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F3202E0-356B-44FC-80C8-748661F175B4}"/>
              </a:ext>
            </a:extLst>
          </p:cNvPr>
          <p:cNvSpPr txBox="1"/>
          <p:nvPr/>
        </p:nvSpPr>
        <p:spPr>
          <a:xfrm>
            <a:off x="6295747" y="322755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먹을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EF74C31-D2B1-4217-85C9-D369CA5CA4A5}"/>
              </a:ext>
            </a:extLst>
          </p:cNvPr>
          <p:cNvSpPr txBox="1"/>
          <p:nvPr/>
        </p:nvSpPr>
        <p:spPr>
          <a:xfrm>
            <a:off x="6618912" y="432749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접을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BB7D17A-D7F2-4651-97FD-90AA207EF6EE}"/>
              </a:ext>
            </a:extLst>
          </p:cNvPr>
          <p:cNvSpPr txBox="1"/>
          <p:nvPr/>
        </p:nvSpPr>
        <p:spPr>
          <a:xfrm>
            <a:off x="6958853" y="542744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줄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27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D035583-91BA-4BEE-963D-1C4C25171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972232" cy="7354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B6A1771-D78D-42C4-8E04-6186DF5A5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49" y="872637"/>
            <a:ext cx="6831525" cy="4910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3EC90B8-9CE9-4646-AF1F-EB6918CA4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503" y="1635260"/>
            <a:ext cx="2918627" cy="25256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187A1F9-35CA-485D-A308-66F2304239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7324" y="1569969"/>
            <a:ext cx="7091223" cy="430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50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481E667-2FA6-469C-AFEB-FF9FF7316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37"/>
            <a:ext cx="3775587" cy="9541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E143453-9487-456F-95C5-ABE6FFE95D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022" y="868515"/>
            <a:ext cx="9600659" cy="10426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F327F29-3704-4918-A12C-C9A59889C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1122" y="2266942"/>
            <a:ext cx="3395377" cy="30204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3F9C75D-9A54-46B6-9B7D-D9C67E87DA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2449" y="2266942"/>
            <a:ext cx="6988261" cy="3445961"/>
          </a:xfrm>
          <a:prstGeom prst="rect">
            <a:avLst/>
          </a:prstGeom>
        </p:spPr>
      </p:pic>
      <p:pic>
        <p:nvPicPr>
          <p:cNvPr id="8" name="Track 016">
            <a:hlinkClick r:id="" action="ppaction://media"/>
            <a:extLst>
              <a:ext uri="{FF2B5EF4-FFF2-40B4-BE49-F238E27FC236}">
                <a16:creationId xmlns:a16="http://schemas.microsoft.com/office/drawing/2014/main" xmlns="" id="{77515C3E-B614-418F-82FD-5D96BC328A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28309" y="868515"/>
            <a:ext cx="609600" cy="609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83B7B06-EE2E-47F9-B8C0-CB7D66493D86}"/>
              </a:ext>
            </a:extLst>
          </p:cNvPr>
          <p:cNvSpPr txBox="1"/>
          <p:nvPr/>
        </p:nvSpPr>
        <p:spPr>
          <a:xfrm>
            <a:off x="8982354" y="25884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8C22E33-DC7D-4B5F-B1C7-94F9C990B527}"/>
              </a:ext>
            </a:extLst>
          </p:cNvPr>
          <p:cNvSpPr txBox="1"/>
          <p:nvPr/>
        </p:nvSpPr>
        <p:spPr>
          <a:xfrm>
            <a:off x="8982354" y="294415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5B1154D-6F87-4497-BDE6-F5A8AEA895D0}"/>
              </a:ext>
            </a:extLst>
          </p:cNvPr>
          <p:cNvSpPr txBox="1"/>
          <p:nvPr/>
        </p:nvSpPr>
        <p:spPr>
          <a:xfrm>
            <a:off x="8982354" y="3307725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" name="Oval 1"/>
          <p:cNvSpPr/>
          <p:nvPr/>
        </p:nvSpPr>
        <p:spPr>
          <a:xfrm>
            <a:off x="1483360" y="2687320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483360" y="4993640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080000" y="4302760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4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5" grpId="0"/>
      <p:bldP spid="16" grpId="0"/>
      <p:bldP spid="17" grpId="0"/>
      <p:bldP spid="2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686B081-550D-4DFA-A088-B2A678EC0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29" y="0"/>
            <a:ext cx="3696929" cy="9442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24659AD-2F47-419B-89E0-2A5D3475D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248" y="1044885"/>
            <a:ext cx="6634340" cy="7636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00ADA13-4170-440B-A935-7FBB06541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521" y="2244718"/>
            <a:ext cx="3642277" cy="15198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037334B-0C21-4DF1-BA34-847DAA9984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1300" y="1724809"/>
            <a:ext cx="7274694" cy="42084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0F5910B-3857-4FF8-85DF-7867F8ADF298}"/>
              </a:ext>
            </a:extLst>
          </p:cNvPr>
          <p:cNvSpPr txBox="1"/>
          <p:nvPr/>
        </p:nvSpPr>
        <p:spPr>
          <a:xfrm>
            <a:off x="8217761" y="3680669"/>
            <a:ext cx="364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A735305-879F-4CB9-A144-5C83FD26122A}"/>
              </a:ext>
            </a:extLst>
          </p:cNvPr>
          <p:cNvSpPr txBox="1"/>
          <p:nvPr/>
        </p:nvSpPr>
        <p:spPr>
          <a:xfrm>
            <a:off x="10618410" y="3680669"/>
            <a:ext cx="364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32E491E-1C8F-488A-9602-26CEE7F3DDE5}"/>
              </a:ext>
            </a:extLst>
          </p:cNvPr>
          <p:cNvSpPr txBox="1"/>
          <p:nvPr/>
        </p:nvSpPr>
        <p:spPr>
          <a:xfrm>
            <a:off x="5811518" y="5563958"/>
            <a:ext cx="364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A16B86A-1173-4D5D-A004-0812FBF22A5D}"/>
              </a:ext>
            </a:extLst>
          </p:cNvPr>
          <p:cNvSpPr txBox="1"/>
          <p:nvPr/>
        </p:nvSpPr>
        <p:spPr>
          <a:xfrm>
            <a:off x="8217760" y="5563958"/>
            <a:ext cx="364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5591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0A93BE0-9F96-4A74-8672-843269F58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63317" cy="10214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8323B72-0556-44B1-A102-620C41B39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72" y="1021499"/>
            <a:ext cx="5220118" cy="6506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06AB877-FBD9-4779-8093-B63471F736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13" y="2042998"/>
            <a:ext cx="3500284" cy="15505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7A22BF-643F-4505-8153-5347CDBBE1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8571" y="1021499"/>
            <a:ext cx="5220118" cy="497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4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C65695D-D5ED-464D-AB50-1CB83D7DE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7794" cy="6460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0F1F366-14F6-4734-9858-DCBD7207A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787" y="895068"/>
            <a:ext cx="8298426" cy="9740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D0E2704-3954-4AF7-A849-DA1D766B7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515" y="2420360"/>
            <a:ext cx="4168877" cy="3091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472DB8D-DF98-412D-B3E3-C7613B9BD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2392" y="2420360"/>
            <a:ext cx="6262517" cy="301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C65695D-D5ED-464D-AB50-1CB83D7DE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7794" cy="6460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0F1F366-14F6-4734-9858-DCBD7207A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787" y="895068"/>
            <a:ext cx="8298426" cy="9740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01E3F24-CD99-471B-BC25-5681FE69B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103" y="2506985"/>
            <a:ext cx="7983794" cy="273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1B49E8-FAB3-4629-A9A3-62203B155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950"/>
            <a:ext cx="10515600" cy="1195738"/>
          </a:xfrm>
        </p:spPr>
        <p:txBody>
          <a:bodyPr/>
          <a:lstStyle/>
          <a:p>
            <a:r>
              <a:rPr lang="ko-KR" altLang="en-US" b="1">
                <a:solidFill>
                  <a:srgbClr val="002060"/>
                </a:solidFill>
              </a:rPr>
              <a:t>훈민정음 팝아트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4" name="Online Media 3" title="￭ﾛﾈ￫ﾯﾼ￬ﾠﾕ￬ﾝﾌ/￫ﾬﾸ￬ﾞﾐ ￭ﾌﾝ￬ﾕﾄ￭ﾊﾸ/ Typo pop art / ￭ﾕﾜ￪ﾸﾀ￫ﾂﾠ/ Paul Klee/ ￬ﾴﾈ￫ﾓﾱ￫ﾯﾸ￬ﾈﾠ">
            <a:hlinkClick r:id="" action="ppaction://media"/>
            <a:extLst>
              <a:ext uri="{FF2B5EF4-FFF2-40B4-BE49-F238E27FC236}">
                <a16:creationId xmlns:a16="http://schemas.microsoft.com/office/drawing/2014/main" xmlns="" id="{6DA1B6B7-0AA3-412F-A691-7621754E959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28056" y="1498455"/>
            <a:ext cx="77358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3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1A8BFA-9190-42E0-A564-7D22CFED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357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868760-D2BF-404A-8430-07F7CBD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753"/>
            <a:ext cx="10712116" cy="3899155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Quizlet review </a:t>
            </a:r>
            <a:r>
              <a:rPr lang="en-US" dirty="0">
                <a:hlinkClick r:id="rId2"/>
              </a:rPr>
              <a:t>https://quizlet.com/_8hkl97?x=1qqt&amp;i=2tig8t</a:t>
            </a:r>
            <a:r>
              <a:rPr 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en-US" dirty="0"/>
              <a:t>Workbook </a:t>
            </a:r>
            <a:r>
              <a:rPr lang="en-US" dirty="0" smtClean="0"/>
              <a:t>P. 26-27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8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8C0549E-2B68-4188-B03B-5C9EF99C8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464" y="340939"/>
            <a:ext cx="8495071" cy="560567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002266" y="2764012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541020" y="5329256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3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E804FBE-78A6-634E-A229-06DEC4B28B75}"/>
              </a:ext>
            </a:extLst>
          </p:cNvPr>
          <p:cNvSpPr txBox="1">
            <a:spLocks/>
          </p:cNvSpPr>
          <p:nvPr/>
        </p:nvSpPr>
        <p:spPr>
          <a:xfrm>
            <a:off x="838200" y="14566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302020204030204"/>
                <a:ea typeface="맑은 고딕" panose="020B0503020000020004" pitchFamily="50" charset="-127"/>
                <a:cs typeface="+mj-cs"/>
              </a:rPr>
              <a:t>학습 목표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302020204030204"/>
              <a:ea typeface="+mj-ea"/>
              <a:cs typeface="+mj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BF34EE99-93EB-3448-BBC7-86DE2B208B7B}"/>
              </a:ext>
            </a:extLst>
          </p:cNvPr>
          <p:cNvSpPr txBox="1">
            <a:spLocks/>
          </p:cNvSpPr>
          <p:nvPr/>
        </p:nvSpPr>
        <p:spPr>
          <a:xfrm>
            <a:off x="838200" y="1152144"/>
            <a:ext cx="10515600" cy="4846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듣고 말하기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친구들과 주말에 한 일에 대한 대화를 듣고 이해할 수 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읽고 쓰기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연을 만드는 방법과 지난 생일에 대해 읽고 쓸 수 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ko-K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학습 내용</a:t>
            </a:r>
            <a:endParaRPr kumimoji="0" lang="en-US" altLang="ko-K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주제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생일 축하와 특별한 날 하는 일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어휘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축하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미술 재료와 도구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만드는 방법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문법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-(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으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ㄴ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‘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르</a:t>
            </a:r>
            <a:r>
              <a:rPr lang="en-US" altLang="ko-KR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’ 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불규칙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-(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으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ㄹ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-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아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/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어 주세요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문화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세종 대왕과 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한글 창제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243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0924C47-DD86-4DEA-AD60-E5DE3070B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051" y="1037955"/>
            <a:ext cx="7039897" cy="4412974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453750" y="2150481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853805" y="3364769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247959" y="4956603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3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90B62CE-61C4-41A0-ADEC-14A914267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116" y="1214672"/>
            <a:ext cx="8219768" cy="3975652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258960" y="2333366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41332" y="3553550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652144" y="4761927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8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E5A72C5-AA54-49C9-A9E4-1B71EE834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208" y="311305"/>
            <a:ext cx="7412250" cy="569521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341442" y="4563310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287590" y="5588810"/>
            <a:ext cx="27940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64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42" y="321538"/>
            <a:ext cx="10515600" cy="125624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191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범용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3"/>
              </a:rPr>
              <a:t>https://images.app.goo.gl/5xmegoyJ91ZN5NSd6</a:t>
            </a:r>
            <a:r>
              <a:rPr lang="en-US" altLang="ko-KR" sz="2400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4"/>
              </a:rPr>
              <a:t>https://youtu.be/C6pKIFsc7NQ</a:t>
            </a:r>
            <a:r>
              <a:rPr lang="en-US" altLang="ko-K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03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3B17D4F-42AA-4B53-BF2F-01E15408E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069" y="0"/>
            <a:ext cx="7311862" cy="609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17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D7DB59-644A-4293-A471-02287A792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7133" y="1166311"/>
            <a:ext cx="8037734" cy="4107942"/>
          </a:xfrm>
          <a:prstGeom prst="rect">
            <a:avLst/>
          </a:prstGeom>
        </p:spPr>
      </p:pic>
      <p:pic>
        <p:nvPicPr>
          <p:cNvPr id="3" name="Track 015">
            <a:hlinkClick r:id="" action="ppaction://media"/>
            <a:extLst>
              <a:ext uri="{FF2B5EF4-FFF2-40B4-BE49-F238E27FC236}">
                <a16:creationId xmlns:a16="http://schemas.microsoft.com/office/drawing/2014/main" xmlns="" id="{A101CC37-5063-4F70-8BAD-8A86BBEA58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06855" y="10856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7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E917171-C867-452B-AE79-D47D3BAF7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82767" cy="9471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176E0E2-4D40-4A33-899F-3BC9C1CF5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85" y="1320765"/>
            <a:ext cx="8990202" cy="44431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00570B0-975C-4FA2-83FC-806F39544189}"/>
              </a:ext>
            </a:extLst>
          </p:cNvPr>
          <p:cNvSpPr txBox="1"/>
          <p:nvPr/>
        </p:nvSpPr>
        <p:spPr>
          <a:xfrm>
            <a:off x="3359601" y="295292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가위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BA8FE36-3D18-41BB-A4C6-110F8D916BA2}"/>
              </a:ext>
            </a:extLst>
          </p:cNvPr>
          <p:cNvSpPr txBox="1"/>
          <p:nvPr/>
        </p:nvSpPr>
        <p:spPr>
          <a:xfrm>
            <a:off x="5844140" y="245098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칼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47963A7-275E-4138-B6F8-9069323A9FA5}"/>
              </a:ext>
            </a:extLst>
          </p:cNvPr>
          <p:cNvSpPr txBox="1"/>
          <p:nvPr/>
        </p:nvSpPr>
        <p:spPr>
          <a:xfrm>
            <a:off x="7924610" y="295292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풀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9C9B3E1-A9E3-441C-97BA-6C0DF7371410}"/>
              </a:ext>
            </a:extLst>
          </p:cNvPr>
          <p:cNvSpPr txBox="1"/>
          <p:nvPr/>
        </p:nvSpPr>
        <p:spPr>
          <a:xfrm>
            <a:off x="3486834" y="381000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색종이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00BF44D-0F11-4DEE-81EF-6A66AF383ECE}"/>
              </a:ext>
            </a:extLst>
          </p:cNvPr>
          <p:cNvSpPr txBox="1"/>
          <p:nvPr/>
        </p:nvSpPr>
        <p:spPr>
          <a:xfrm>
            <a:off x="8132359" y="38100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스케치북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3E1D574-41E2-4860-85BC-22651E8EE288}"/>
              </a:ext>
            </a:extLst>
          </p:cNvPr>
          <p:cNvSpPr txBox="1"/>
          <p:nvPr/>
        </p:nvSpPr>
        <p:spPr>
          <a:xfrm>
            <a:off x="3036435" y="471299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색연필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676823F-34D3-486D-A52C-2BB11DC4FCC5}"/>
              </a:ext>
            </a:extLst>
          </p:cNvPr>
          <p:cNvSpPr txBox="1"/>
          <p:nvPr/>
        </p:nvSpPr>
        <p:spPr>
          <a:xfrm>
            <a:off x="8378047" y="471299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크레파스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B2FFF13-7247-4ACE-8D57-55918759CABF}"/>
              </a:ext>
            </a:extLst>
          </p:cNvPr>
          <p:cNvSpPr txBox="1"/>
          <p:nvPr/>
        </p:nvSpPr>
        <p:spPr>
          <a:xfrm>
            <a:off x="5728723" y="525290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물감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0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98FD061-2702-48B6-B4E9-840B245C8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988" y="947172"/>
            <a:ext cx="6333329" cy="5036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A6D52B2-FF67-422A-A25D-D99F33D2D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0898" y="3409851"/>
            <a:ext cx="1061884" cy="8249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E917171-C867-452B-AE79-D47D3BAF7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682767" cy="9471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E582A8B-754C-4EF9-85ED-FDA1213A57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661" y="1149794"/>
            <a:ext cx="3814916" cy="6659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403BE3A-3286-47DE-9F2C-8F551629DD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912" y="2039333"/>
            <a:ext cx="1061884" cy="536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D6BEFF4-343A-4FCF-A8DC-08DEFE1F7CC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0979"/>
          <a:stretch/>
        </p:blipFill>
        <p:spPr>
          <a:xfrm>
            <a:off x="646403" y="2643626"/>
            <a:ext cx="880393" cy="4969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74A7515-14BE-4D03-91E8-15B82254B9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7509" b="19318"/>
          <a:stretch/>
        </p:blipFill>
        <p:spPr>
          <a:xfrm>
            <a:off x="811565" y="3358423"/>
            <a:ext cx="1219922" cy="4250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ABEFD74-4979-4D14-834F-BE6D9AC5EEC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086"/>
          <a:stretch/>
        </p:blipFill>
        <p:spPr>
          <a:xfrm>
            <a:off x="2011057" y="3358423"/>
            <a:ext cx="1260783" cy="5267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BF8F7B8-F74F-4741-84E8-869F73124DA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695"/>
          <a:stretch/>
        </p:blipFill>
        <p:spPr>
          <a:xfrm>
            <a:off x="1698297" y="2643626"/>
            <a:ext cx="1194980" cy="49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39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0.70911 -0.321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56" y="-1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0.64362 -0.0189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74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61172 0.0620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86" y="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0.69466 0.352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27" y="1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C927F0-5D7A-45E7-B3FF-7C427EA28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97" y="258099"/>
            <a:ext cx="10515600" cy="1387821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-(</a:t>
            </a:r>
            <a:r>
              <a:rPr lang="ko-KR" altLang="en-US" b="1" dirty="0">
                <a:solidFill>
                  <a:srgbClr val="C00000"/>
                </a:solidFill>
              </a:rPr>
              <a:t>으</a:t>
            </a:r>
            <a:r>
              <a:rPr lang="en-US" altLang="ko-KR" b="1" dirty="0">
                <a:solidFill>
                  <a:srgbClr val="C00000"/>
                </a:solidFill>
              </a:rPr>
              <a:t>)</a:t>
            </a:r>
            <a:r>
              <a:rPr lang="ko-KR" altLang="en-US" b="1" dirty="0">
                <a:solidFill>
                  <a:srgbClr val="C00000"/>
                </a:solidFill>
              </a:rPr>
              <a:t>ㄴ</a:t>
            </a:r>
            <a:r>
              <a:rPr lang="en-US" altLang="ko-KR" dirty="0">
                <a:solidFill>
                  <a:srgbClr val="C00000"/>
                </a:solidFill>
              </a:rPr>
              <a:t/>
            </a:r>
            <a:br>
              <a:rPr lang="en-US" altLang="ko-KR" dirty="0">
                <a:solidFill>
                  <a:srgbClr val="C00000"/>
                </a:solidFill>
              </a:rPr>
            </a:br>
            <a:r>
              <a:rPr lang="en-US" altLang="ko-KR" sz="2000" dirty="0" smtClean="0"/>
              <a:t>(Attached to a verb) Used </a:t>
            </a:r>
            <a:r>
              <a:rPr lang="en-US" altLang="ko-KR" sz="2000" dirty="0"/>
              <a:t>to describe a succeeding noun’s past actions, characteristics or condition.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7EC6933-85DC-408D-92D6-399E83AA6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780" y="1777137"/>
            <a:ext cx="5852595" cy="16157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1263C85-4F3F-4521-A0AB-EC8FE8B5460C}"/>
              </a:ext>
            </a:extLst>
          </p:cNvPr>
          <p:cNvSpPr txBox="1"/>
          <p:nvPr/>
        </p:nvSpPr>
        <p:spPr>
          <a:xfrm>
            <a:off x="2315008" y="3684235"/>
            <a:ext cx="755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Q. </a:t>
            </a:r>
            <a:r>
              <a:rPr lang="ko-KR" altLang="en-US" dirty="0"/>
              <a:t>작년 생일에 무슨 선물을 받았어요</a:t>
            </a:r>
            <a:r>
              <a:rPr lang="en-US" altLang="ko-KR" dirty="0"/>
              <a:t>? </a:t>
            </a:r>
            <a:r>
              <a:rPr lang="en-US" altLang="ko-KR" sz="1400" dirty="0">
                <a:solidFill>
                  <a:srgbClr val="0070C0"/>
                </a:solidFill>
              </a:rPr>
              <a:t>What did you get as a present last year?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46BDBF-A8B3-4562-8263-7ED9D6E23FB3}"/>
              </a:ext>
            </a:extLst>
          </p:cNvPr>
          <p:cNvSpPr txBox="1"/>
          <p:nvPr/>
        </p:nvSpPr>
        <p:spPr>
          <a:xfrm>
            <a:off x="2335194" y="4091667"/>
            <a:ext cx="771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A. </a:t>
            </a:r>
            <a:r>
              <a:rPr lang="ko-KR" altLang="en-US" dirty="0"/>
              <a:t>작년 생일에 </a:t>
            </a:r>
            <a:r>
              <a:rPr lang="ko-KR" altLang="en-US" b="1" dirty="0">
                <a:solidFill>
                  <a:srgbClr val="C00000"/>
                </a:solidFill>
              </a:rPr>
              <a:t>받은</a:t>
            </a:r>
            <a:r>
              <a:rPr lang="ko-KR" altLang="en-US" dirty="0"/>
              <a:t> </a:t>
            </a:r>
            <a:r>
              <a:rPr lang="ko-KR" altLang="en-US" b="1" dirty="0">
                <a:solidFill>
                  <a:schemeClr val="accent6"/>
                </a:solidFill>
              </a:rPr>
              <a:t>선물</a:t>
            </a:r>
            <a:r>
              <a:rPr lang="ko-KR" altLang="en-US" dirty="0"/>
              <a:t>은 책이에요</a:t>
            </a:r>
            <a:r>
              <a:rPr lang="en-US" altLang="ko-KR" dirty="0"/>
              <a:t>. </a:t>
            </a:r>
            <a:r>
              <a:rPr lang="en-US" altLang="ko-KR" sz="1400" dirty="0">
                <a:solidFill>
                  <a:srgbClr val="0070C0"/>
                </a:solidFill>
              </a:rPr>
              <a:t>The </a:t>
            </a:r>
            <a:r>
              <a:rPr lang="en-US" altLang="ko-KR" sz="1400" dirty="0">
                <a:solidFill>
                  <a:srgbClr val="C00000"/>
                </a:solidFill>
              </a:rPr>
              <a:t>present </a:t>
            </a:r>
            <a:r>
              <a:rPr lang="en-US" altLang="ko-KR" sz="1400" dirty="0">
                <a:solidFill>
                  <a:srgbClr val="0070C0"/>
                </a:solidFill>
              </a:rPr>
              <a:t>I</a:t>
            </a:r>
            <a:r>
              <a:rPr lang="en-US" altLang="ko-KR" sz="1400" dirty="0">
                <a:solidFill>
                  <a:srgbClr val="C00000"/>
                </a:solidFill>
              </a:rPr>
              <a:t> received</a:t>
            </a:r>
            <a:r>
              <a:rPr lang="en-US" altLang="ko-KR" sz="1400" dirty="0">
                <a:solidFill>
                  <a:srgbClr val="0070C0"/>
                </a:solidFill>
              </a:rPr>
              <a:t> last year was a book.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940EC10-0D6C-413A-B042-F1A45A342DC7}"/>
              </a:ext>
            </a:extLst>
          </p:cNvPr>
          <p:cNvSpPr txBox="1"/>
          <p:nvPr/>
        </p:nvSpPr>
        <p:spPr>
          <a:xfrm>
            <a:off x="2315008" y="4792940"/>
            <a:ext cx="7851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Q. </a:t>
            </a:r>
            <a:r>
              <a:rPr lang="ko-KR" altLang="en-US" dirty="0"/>
              <a:t>어제 저녁에 무슨 음식을 만들었어요</a:t>
            </a:r>
            <a:r>
              <a:rPr lang="en-US" altLang="ko-KR" dirty="0"/>
              <a:t>? </a:t>
            </a:r>
            <a:r>
              <a:rPr lang="en-US" altLang="ko-KR" sz="1400" dirty="0">
                <a:solidFill>
                  <a:srgbClr val="0070C0"/>
                </a:solidFill>
              </a:rPr>
              <a:t>What did you make for dinner yesterday?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ABE86B2-3CC8-4AEE-AA42-A84005842545}"/>
              </a:ext>
            </a:extLst>
          </p:cNvPr>
          <p:cNvSpPr txBox="1"/>
          <p:nvPr/>
        </p:nvSpPr>
        <p:spPr>
          <a:xfrm>
            <a:off x="2335194" y="5190847"/>
            <a:ext cx="7477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A. </a:t>
            </a:r>
            <a:r>
              <a:rPr lang="ko-KR" altLang="en-US" dirty="0"/>
              <a:t>어제 저녁에 </a:t>
            </a:r>
            <a:r>
              <a:rPr lang="ko-KR" altLang="en-US" b="1" dirty="0">
                <a:solidFill>
                  <a:srgbClr val="C00000"/>
                </a:solidFill>
              </a:rPr>
              <a:t>만든</a:t>
            </a:r>
            <a:r>
              <a:rPr lang="ko-KR" altLang="en-US" dirty="0"/>
              <a:t> </a:t>
            </a:r>
            <a:r>
              <a:rPr lang="ko-KR" altLang="en-US" b="1" dirty="0">
                <a:solidFill>
                  <a:schemeClr val="accent6"/>
                </a:solidFill>
              </a:rPr>
              <a:t>음식</a:t>
            </a:r>
            <a:r>
              <a:rPr lang="ko-KR" altLang="en-US" dirty="0"/>
              <a:t>은 타코예요</a:t>
            </a:r>
            <a:r>
              <a:rPr lang="en-US" altLang="ko-KR" dirty="0"/>
              <a:t>. </a:t>
            </a:r>
            <a:r>
              <a:rPr lang="en-US" altLang="ko-KR" sz="1400" dirty="0">
                <a:solidFill>
                  <a:srgbClr val="0070C0"/>
                </a:solidFill>
              </a:rPr>
              <a:t>The </a:t>
            </a:r>
            <a:r>
              <a:rPr lang="en-US" altLang="ko-KR" sz="1400" dirty="0">
                <a:solidFill>
                  <a:srgbClr val="C00000"/>
                </a:solidFill>
              </a:rPr>
              <a:t>dinner </a:t>
            </a:r>
            <a:r>
              <a:rPr lang="en-US" altLang="ko-KR" sz="1400" dirty="0">
                <a:solidFill>
                  <a:srgbClr val="0070C0"/>
                </a:solidFill>
              </a:rPr>
              <a:t>I</a:t>
            </a:r>
            <a:r>
              <a:rPr lang="en-US" altLang="ko-KR" sz="1400" dirty="0">
                <a:solidFill>
                  <a:srgbClr val="C00000"/>
                </a:solidFill>
              </a:rPr>
              <a:t> made </a:t>
            </a:r>
            <a:r>
              <a:rPr lang="en-US" altLang="ko-KR" sz="1400" dirty="0">
                <a:solidFill>
                  <a:srgbClr val="0070C0"/>
                </a:solidFill>
              </a:rPr>
              <a:t>yesterday were tacos.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26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E917171-C867-452B-AE79-D47D3BAF7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82767" cy="9471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FE27888-78D5-4F05-9848-CE0ED60EE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594" y="1073806"/>
            <a:ext cx="8260811" cy="48523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3E81EF-7DC8-4DB8-8FF2-A92F084AAB1A}"/>
              </a:ext>
            </a:extLst>
          </p:cNvPr>
          <p:cNvSpPr txBox="1"/>
          <p:nvPr/>
        </p:nvSpPr>
        <p:spPr>
          <a:xfrm>
            <a:off x="7327594" y="390927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배운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9CCA0A7-1ACC-4832-B997-9DF75270C289}"/>
              </a:ext>
            </a:extLst>
          </p:cNvPr>
          <p:cNvSpPr txBox="1"/>
          <p:nvPr/>
        </p:nvSpPr>
        <p:spPr>
          <a:xfrm>
            <a:off x="7327594" y="513098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받은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41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9D1562-2409-4937-A458-6AA1AFE92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498" y="323276"/>
            <a:ext cx="10425862" cy="13429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-(</a:t>
            </a:r>
            <a:r>
              <a:rPr lang="ko-KR" altLang="en-US" b="1" dirty="0">
                <a:solidFill>
                  <a:srgbClr val="C00000"/>
                </a:solidFill>
              </a:rPr>
              <a:t>으</a:t>
            </a:r>
            <a:r>
              <a:rPr lang="en-US" altLang="ko-KR" b="1" dirty="0">
                <a:solidFill>
                  <a:srgbClr val="C00000"/>
                </a:solidFill>
              </a:rPr>
              <a:t>)</a:t>
            </a:r>
            <a:r>
              <a:rPr lang="ko-KR" altLang="en-US" b="1" dirty="0">
                <a:solidFill>
                  <a:srgbClr val="C00000"/>
                </a:solidFill>
              </a:rPr>
              <a:t>ㄹ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2000" dirty="0" smtClean="0"/>
              <a:t>(Attached to a verb or an adjective) Used</a:t>
            </a:r>
            <a:r>
              <a:rPr lang="ko-KR" altLang="en-US" sz="2000" dirty="0" smtClean="0"/>
              <a:t> </a:t>
            </a:r>
            <a:r>
              <a:rPr lang="en-US" altLang="ko-KR" sz="2000" dirty="0"/>
              <a:t>to</a:t>
            </a:r>
            <a:r>
              <a:rPr lang="ko-KR" altLang="en-US" sz="2000" dirty="0"/>
              <a:t> </a:t>
            </a:r>
            <a:r>
              <a:rPr lang="en-US" altLang="ko-KR" sz="2000" dirty="0"/>
              <a:t>guess</a:t>
            </a:r>
            <a:r>
              <a:rPr lang="ko-KR" altLang="en-US" sz="2000" dirty="0"/>
              <a:t> </a:t>
            </a:r>
            <a:r>
              <a:rPr lang="en-US" altLang="ko-KR" sz="2000" dirty="0"/>
              <a:t>a</a:t>
            </a:r>
            <a:r>
              <a:rPr lang="ko-KR" altLang="en-US" sz="2000" dirty="0"/>
              <a:t> </a:t>
            </a:r>
            <a:r>
              <a:rPr lang="en-US" altLang="ko-KR" sz="2000" dirty="0"/>
              <a:t>succeeding noun’s future situation or assumptions.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68883E-14B6-40AB-8170-B49B73A72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145" y="4173477"/>
            <a:ext cx="5745737" cy="15091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2BB1412-2568-42B9-8810-E6C26715E3F6}"/>
              </a:ext>
            </a:extLst>
          </p:cNvPr>
          <p:cNvSpPr txBox="1"/>
          <p:nvPr/>
        </p:nvSpPr>
        <p:spPr>
          <a:xfrm>
            <a:off x="4991451" y="2234101"/>
            <a:ext cx="2066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이건 옷이에요</a:t>
            </a:r>
            <a:r>
              <a:rPr lang="en-US" altLang="ko-KR" b="1" dirty="0"/>
              <a:t>.</a:t>
            </a:r>
          </a:p>
          <a:p>
            <a:r>
              <a:rPr lang="ko-KR" altLang="en-US" b="1" dirty="0"/>
              <a:t>내일 입을 거예요</a:t>
            </a:r>
            <a:r>
              <a:rPr lang="en-US" altLang="ko-KR" b="1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0E06FEC-1BE0-4634-B603-C91B6CF0A47C}"/>
              </a:ext>
            </a:extLst>
          </p:cNvPr>
          <p:cNvSpPr txBox="1"/>
          <p:nvPr/>
        </p:nvSpPr>
        <p:spPr>
          <a:xfrm>
            <a:off x="4991451" y="3059668"/>
            <a:ext cx="5309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내일 </a:t>
            </a:r>
            <a:r>
              <a:rPr lang="ko-KR" altLang="en-US" b="1" dirty="0">
                <a:solidFill>
                  <a:srgbClr val="C00000"/>
                </a:solidFill>
              </a:rPr>
              <a:t>입을 옷</a:t>
            </a:r>
            <a:r>
              <a:rPr lang="ko-KR" altLang="en-US" b="1" dirty="0"/>
              <a:t>이에요</a:t>
            </a:r>
            <a:r>
              <a:rPr lang="en-US" altLang="ko-KR" b="1" dirty="0"/>
              <a:t>. </a:t>
            </a:r>
            <a:r>
              <a:rPr lang="en-US" altLang="ko-KR" sz="1400" dirty="0"/>
              <a:t>This is what I </a:t>
            </a:r>
            <a:r>
              <a:rPr lang="en-US" altLang="ko-KR" sz="1400" dirty="0">
                <a:solidFill>
                  <a:srgbClr val="C00000"/>
                </a:solidFill>
              </a:rPr>
              <a:t>will wear</a:t>
            </a:r>
            <a:r>
              <a:rPr lang="en-US" altLang="ko-KR" sz="1400" dirty="0"/>
              <a:t> to tomorrow.</a:t>
            </a:r>
            <a:endParaRPr lang="en-US" dirty="0"/>
          </a:p>
        </p:txBody>
      </p:sp>
      <p:pic>
        <p:nvPicPr>
          <p:cNvPr id="1026" name="Picture 2" descr="Pink Chicken">
            <a:extLst>
              <a:ext uri="{FF2B5EF4-FFF2-40B4-BE49-F238E27FC236}">
                <a16:creationId xmlns:a16="http://schemas.microsoft.com/office/drawing/2014/main" xmlns="" id="{A6037390-4E03-4723-B5A4-EE21F97B8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23" y="2031881"/>
            <a:ext cx="1655491" cy="165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35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234</Words>
  <Application>Microsoft Office PowerPoint</Application>
  <PresentationFormat>Widescreen</PresentationFormat>
  <Paragraphs>49</Paragraphs>
  <Slides>23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맑은 고딕</vt:lpstr>
      <vt:lpstr>Arial</vt:lpstr>
      <vt:lpstr>Calibri</vt:lpstr>
      <vt:lpstr>1_Office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-(으)ㄴ (Attached to a verb) Used to describe a succeeding noun’s past actions, characteristics or condition.</vt:lpstr>
      <vt:lpstr>PowerPoint Presentation</vt:lpstr>
      <vt:lpstr>-(으)ㄹ (Attached to a verb or an adjective) Used to guess a succeeding noun’s future situation or assumptions.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훈민정음 팝아트</vt:lpstr>
      <vt:lpstr>Homework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Jeehaeh Do</dc:creator>
  <cp:lastModifiedBy>Seunghee Back</cp:lastModifiedBy>
  <cp:revision>32</cp:revision>
  <dcterms:created xsi:type="dcterms:W3CDTF">2020-06-21T05:34:14Z</dcterms:created>
  <dcterms:modified xsi:type="dcterms:W3CDTF">2020-06-24T00:36:09Z</dcterms:modified>
</cp:coreProperties>
</file>